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584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13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bkalivas\Downloads\ADS21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bkalivas\Downloads\ADS21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Median</a:t>
            </a:r>
            <a:r>
              <a:rPr lang="en-US" sz="1400" baseline="0" dirty="0"/>
              <a:t> l</a:t>
            </a:r>
            <a:r>
              <a:rPr lang="en-US" sz="1400" dirty="0"/>
              <a:t>ength of stay (days)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Length of stay (days)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No fall, no delirium</c:v>
                </c:pt>
                <c:pt idx="1">
                  <c:v>Fall, no delirium</c:v>
                </c:pt>
                <c:pt idx="2">
                  <c:v>Delirum, no fall</c:v>
                </c:pt>
                <c:pt idx="3">
                  <c:v>Delirium and fall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C-ED48-81FB-8E3262F02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43456"/>
        <c:axId val="114249728"/>
      </c:barChart>
      <c:catAx>
        <c:axId val="114243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4249728"/>
        <c:crosses val="autoZero"/>
        <c:auto val="1"/>
        <c:lblAlgn val="ctr"/>
        <c:lblOffset val="100"/>
        <c:noMultiLvlLbl val="0"/>
      </c:catAx>
      <c:valAx>
        <c:axId val="114249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2434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Proportion discharged to facility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No fall, no delirium</c:v>
                </c:pt>
                <c:pt idx="1">
                  <c:v>Fall, no delirium</c:v>
                </c:pt>
                <c:pt idx="2">
                  <c:v>Delirum, no fall</c:v>
                </c:pt>
                <c:pt idx="3">
                  <c:v>Delirium and fall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9.9</c:v>
                </c:pt>
                <c:pt idx="1">
                  <c:v>24.9</c:v>
                </c:pt>
                <c:pt idx="2">
                  <c:v>44.2</c:v>
                </c:pt>
                <c:pt idx="3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0-C04C-BE60-FDA4C9242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9200"/>
        <c:axId val="121060736"/>
      </c:barChart>
      <c:catAx>
        <c:axId val="121059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1060736"/>
        <c:crosses val="autoZero"/>
        <c:auto val="1"/>
        <c:lblAlgn val="ctr"/>
        <c:lblOffset val="100"/>
        <c:noMultiLvlLbl val="0"/>
      </c:catAx>
      <c:valAx>
        <c:axId val="121060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0592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310E-DA35-7848-84D5-1A2A9226C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76399"/>
            <a:ext cx="10515600" cy="1990871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F4F1-06B4-6C4A-9510-0AAA57B43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82291"/>
            <a:ext cx="10515600" cy="2057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3BEB-C7E6-DD49-8046-69B28150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4FE4-67D6-2E45-A8D0-5CBC756F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9729-D797-0248-BEA1-DD230D4A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DB27-2147-6248-80A9-83DFCEBA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2C1CE-CD70-4A4F-A412-78CD03B7F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9E9D-FEBF-F642-B411-9C2C4375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E3FB-37E2-454F-9A87-B400E6D0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A3DB-58CF-D64C-A33E-38E63295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2DB34-8F99-5E4E-B770-6B7E93B54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7A77-8AE8-164B-AA39-B0EB4F116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A8796-6C80-564D-86DD-511DE143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4632-96A3-0B43-95F3-73067EB1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F538B-BB89-6D42-A838-2E6B0EF1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0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C223-74C5-6240-B7CE-0AD40DA3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7344-491C-C84C-9135-9F32F1A5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3E13-6C89-144E-8A7A-3E617EE4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54B4-6125-AD49-AB0D-9F7B1411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5F81-821E-7D49-B4CD-C609F567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F172-6F15-9D4D-8D68-A433F54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46C80-0D4D-1741-B71B-C127B82D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F39AA-B34B-104C-8D96-557ABD0C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60A9-3FFB-B942-B778-03FADA39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2DDF-E0E2-F848-9006-3F29FD11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5E1B-F4B2-E34E-974D-6131A22D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BA6B-ED59-CD4C-8DFD-A0A27041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BBE27-C1B6-F34A-902B-3CA2795D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1C31-8A82-354B-B524-8AE47667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1DB21-032A-304E-ABF4-F6459E99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3C30-2E69-7949-9B99-9581EB9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04E9-FF88-5E4D-BE89-5A988194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B995-4301-EC4E-ADB4-E405C0C0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4D8DA-23C5-2645-8324-2B8C4146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7A68C-CD12-1B4A-B1CE-D61BEEF5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EDC89-009F-0349-BDBB-40A3580F9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405B0-5B41-3B4B-A8AD-266F81D4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11613-9DCC-FB47-BC4C-5D8C9461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6782-934F-2340-8CEF-1BEE8545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2B8-1751-2747-A92D-972EA736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FF505-2C3B-6A4A-9F25-F1A20FA5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37DAB-B7BC-BC41-9901-C707A83F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E4BF6-BE80-3D4D-A894-B7DFE11A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8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1C0E7-77E0-6A4F-8849-79746A58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80A11-2175-5249-8481-05D85016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96BE-0453-F44E-BDC2-43A29858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2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2996-3F78-354A-99AB-34AA8AB5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840D-3C0F-9B4C-9DE6-46A1B416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776D6-D324-7E4A-B117-C0ED39C6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9E2FA-5C85-1045-AD5B-F341B01A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4299C-AD45-1B47-802E-0865CD2C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4655A-3DF7-674D-998D-49C48660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4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A8D-2ACC-FB4E-B438-E9FA6A0D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A49FE-D4F4-7C4C-AEA3-47A231817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88F8E-0754-6046-9D22-7B80A2F4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D970-5868-9B46-89FC-DCE3EE27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17C14-9321-C84A-83F4-EE2E03C9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608A-3A53-FF46-8273-E57095FD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6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" y="-1003"/>
            <a:ext cx="12143984" cy="68309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D0A4C-E246-9145-A7C7-72C9D2CA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49A0-7618-9A48-BF2D-2981A805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C4A35-5BEB-DA48-B0B1-6EA35FECF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612B-2037-CB4C-A0CF-52CE4556B703}" type="datetimeFigureOut">
              <a:rPr lang="en-US" smtClean="0"/>
              <a:t>5/28/21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1EDCD-0B31-5149-8FF0-5FF37B99C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B691-9870-FF42-B40B-183F434AD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836A-165C-BD45-93C9-301B0E1C1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C9BAECC-1820-4E0D-8C60-83724914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277" y="3504155"/>
            <a:ext cx="2601126" cy="2401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0"/>
            <a:ext cx="10949048" cy="718086"/>
          </a:xfrm>
        </p:spPr>
        <p:txBody>
          <a:bodyPr>
            <a:noAutofit/>
          </a:bodyPr>
          <a:lstStyle/>
          <a:p>
            <a:r>
              <a:rPr lang="en-US" sz="3200" dirty="0"/>
              <a:t>The effect of delirium and falls on length of stay and discharge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" y="956143"/>
            <a:ext cx="3487858" cy="26029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In-hospital falls are the most common adverse event that occurs during hospitalization.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There is considerable overlap between risk factors for delirium and falls.  There is also overlap between the associated morbidity.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 purpose of this study was to evaluate the impact of falls and delirium on length of stay and risk of being discharged to facility separately and in combination.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10C55-24CA-4438-8185-FD786FBA4117}"/>
              </a:ext>
            </a:extLst>
          </p:cNvPr>
          <p:cNvSpPr txBox="1"/>
          <p:nvPr/>
        </p:nvSpPr>
        <p:spPr>
          <a:xfrm>
            <a:off x="890367" y="576775"/>
            <a:ext cx="1041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Benjamin </a:t>
            </a:r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Kalivas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MD;</a:t>
            </a:r>
            <a:r>
              <a:rPr lang="en-US" sz="1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Patrick Robbins, MD;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Jingwen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Zhang, MS;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Patrick Mauldin, PhD;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Justin Marsden, BS;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Jennifer D. Dulin, MD;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Chloe Cooper, BS;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William P. Moran, MD</a:t>
            </a:r>
            <a:r>
              <a:rPr lang="en-US" sz="1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8A2BE-6AB5-411B-AF7D-A8A37B3B7D35}"/>
              </a:ext>
            </a:extLst>
          </p:cNvPr>
          <p:cNvSpPr txBox="1"/>
          <p:nvPr/>
        </p:nvSpPr>
        <p:spPr>
          <a:xfrm>
            <a:off x="8084819" y="838385"/>
            <a:ext cx="410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Department of Medicine, Medical University of South Carolina, Charleston, SC</a:t>
            </a:r>
            <a:endParaRPr lang="en-US" sz="9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Department of Psychiatry and Behavioral Sciences, Medical University of South Carolina, Charleston, SC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F230DDC-E1AB-478D-9A8C-5F33F2714F3E}"/>
              </a:ext>
            </a:extLst>
          </p:cNvPr>
          <p:cNvSpPr txBox="1">
            <a:spLocks/>
          </p:cNvSpPr>
          <p:nvPr/>
        </p:nvSpPr>
        <p:spPr>
          <a:xfrm>
            <a:off x="77203" y="3454328"/>
            <a:ext cx="3505573" cy="2602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/>
              <a:t>Retrospective analysis of all adults admitted to large-academic hospital from Aug 2018 to Jan 2020 and survived to discharge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/>
              <a:t>Delirium data obtained from hospital wide, nursing driven delirium screening, </a:t>
            </a:r>
            <a:r>
              <a:rPr lang="en-US" sz="1500" dirty="0" err="1"/>
              <a:t>bCAM</a:t>
            </a:r>
            <a:r>
              <a:rPr lang="en-US" sz="1500" dirty="0"/>
              <a:t>.  Any positive screen during hospitalization included in delirium group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/>
              <a:t>Falls acquired from hospital maintained patient safety reporting.  All falls included regardless of injury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/>
              <a:t>Queried EMR for delirium screening results, medication administrations, demographic factors, comorbidities, and unit data and conducted multivariable analysis for LOS and discharge to facility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3051FC4-6B55-42C7-BFBF-2AF5C21AFDB0}"/>
              </a:ext>
            </a:extLst>
          </p:cNvPr>
          <p:cNvSpPr txBox="1">
            <a:spLocks/>
          </p:cNvSpPr>
          <p:nvPr/>
        </p:nvSpPr>
        <p:spPr>
          <a:xfrm>
            <a:off x="3594538" y="1238732"/>
            <a:ext cx="5417032" cy="159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dirty="0"/>
              <a:t>29,655 patients included in the analysis. 3,707 (12.5%) were positive for delirium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dirty="0"/>
              <a:t>286 falls included with 104 who were also delirious during their admission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C8734F2-C634-4379-AE72-5DBE499C1CD8}"/>
              </a:ext>
            </a:extLst>
          </p:cNvPr>
          <p:cNvSpPr txBox="1">
            <a:spLocks/>
          </p:cNvSpPr>
          <p:nvPr/>
        </p:nvSpPr>
        <p:spPr>
          <a:xfrm>
            <a:off x="9539815" y="1181825"/>
            <a:ext cx="2632588" cy="23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dirty="0"/>
              <a:t>Falls and delirium share risk factors and morbidity.  Together, their impact on length of stay and risk of discharge to a facility is magnified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dirty="0"/>
              <a:t>Health systems must address delirium reduction and management with the same emphasis as falls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AA276D6-F2FF-4108-95DD-E23821B17E63}"/>
              </a:ext>
            </a:extLst>
          </p:cNvPr>
          <p:cNvSpPr txBox="1">
            <a:spLocks/>
          </p:cNvSpPr>
          <p:nvPr/>
        </p:nvSpPr>
        <p:spPr>
          <a:xfrm>
            <a:off x="9539815" y="3504156"/>
            <a:ext cx="2574982" cy="2435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bg1"/>
                </a:solidFill>
              </a:rPr>
              <a:t>KEY POINTS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schemeClr val="bg1"/>
                </a:solidFill>
              </a:rPr>
              <a:t>Delirium and falls are both associated with increased risk of prolonged hospitalization and being discharged to a facility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schemeClr val="bg1"/>
                </a:solidFill>
              </a:rPr>
              <a:t>In combination, falls and delirium, increase length of stay 5 fold compared to patients who have neither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schemeClr val="bg1"/>
                </a:solidFill>
              </a:rPr>
              <a:t>Delirium assessment should be a part of understanding a patients risk of falls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schemeClr val="bg1"/>
                </a:solidFill>
              </a:rPr>
              <a:t>Delirium management is important in reducing the morbidity associated with falls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7AE9FCE-6E0E-40AE-8FD5-45BEE6431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7" y="19096"/>
            <a:ext cx="933253" cy="3515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6504A1-B5E9-4728-800E-5D0533DB8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216" y="-3660"/>
            <a:ext cx="738187" cy="481012"/>
          </a:xfrm>
          <a:prstGeom prst="rect">
            <a:avLst/>
          </a:prstGeom>
        </p:spPr>
      </p:pic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93537"/>
              </p:ext>
            </p:extLst>
          </p:nvPr>
        </p:nvGraphicFramePr>
        <p:xfrm>
          <a:off x="3522997" y="4280405"/>
          <a:ext cx="2984940" cy="178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119089"/>
              </p:ext>
            </p:extLst>
          </p:nvPr>
        </p:nvGraphicFramePr>
        <p:xfrm>
          <a:off x="6503308" y="4280405"/>
          <a:ext cx="3067969" cy="179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04" y="2163028"/>
            <a:ext cx="5357207" cy="23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E951CB1-4939-0F46-B2AC-1FDD4B68D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771"/>
    </mc:Choice>
    <mc:Fallback>
      <p:transition spd="slow" advTm="24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388</Words>
  <Application>Microsoft Macintosh PowerPoint</Application>
  <PresentationFormat>Widescreen</PresentationFormat>
  <Paragraphs>26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effect of delirium and falls on length of stay and discharge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Odden</dc:creator>
  <cp:lastModifiedBy>Kalivas, Benjamin Chapman</cp:lastModifiedBy>
  <cp:revision>46</cp:revision>
  <dcterms:created xsi:type="dcterms:W3CDTF">2021-01-26T19:22:16Z</dcterms:created>
  <dcterms:modified xsi:type="dcterms:W3CDTF">2021-05-28T18:58:54Z</dcterms:modified>
</cp:coreProperties>
</file>